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CB8C-1D80-419A-8D8A-C8197E44844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0785-1B8A-4138-8563-055E9065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BCEE26-C4EB-4342-8545-484B379B861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DBAA46-0C39-4097-8FFF-BE32EE8E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5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84A-7C2E-4E86-94DE-6099610890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4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2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094E84A-7C2E-4E86-94DE-6099610890B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F77A-1C6F-405F-B3FD-65EE15EF4583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08B6-1408-4C48-A794-0BDB4B12119E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0123-19E0-4C7F-A97E-71B13B94B56C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E6CF-304D-49C7-8EAE-646C98D7AE40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AE6C-14B7-4ACA-A8D3-01CE1B23FBFF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E6D8-FEFD-4784-B6D1-90FFB0D76926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1C4-5319-4BCF-ABE3-766FF230C83C}" type="datetime1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5E78-16A1-4761-82F4-7C3AAA99055D}" type="datetime1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01D-2560-48B4-B0C9-B9D2878EB188}" type="datetime1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E29-01F8-44F9-A4D1-6B9801FA3CF6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B1D4-C3CE-4A49-8C7E-5F4D44F3DD42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89F3-A38A-43C8-A4D3-AA90AB3F6971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7F36-6D23-4C39-A2C3-D58391D7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407" y="2522220"/>
            <a:ext cx="8498971" cy="1460195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Module 3:</a:t>
            </a:r>
            <a:br>
              <a:rPr lang="en-US" sz="7200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003399"/>
                </a:solidFill>
                <a:cs typeface="Arial" panose="020B0604020202020204" pitchFamily="34" charset="0"/>
              </a:rPr>
              <a:t>Techniques, Tactics &amp; Strategies</a:t>
            </a:r>
            <a:endParaRPr lang="en-US" sz="7200" dirty="0">
              <a:solidFill>
                <a:srgbClr val="003399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8963" t="20334" r="18262"/>
          <a:stretch/>
        </p:blipFill>
        <p:spPr>
          <a:xfrm>
            <a:off x="1092431" y="4334983"/>
            <a:ext cx="2580201" cy="17496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398" y="4309349"/>
            <a:ext cx="2580201" cy="17496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314" name="Picture 2" descr="http://afge2324.org/wp-content/uploads/2016/03/DSC_6404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3" t="5063" r="2757" b="25739"/>
          <a:stretch/>
        </p:blipFill>
        <p:spPr bwMode="auto">
          <a:xfrm>
            <a:off x="6690360" y="4307643"/>
            <a:ext cx="2456892" cy="17731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pic>
        <p:nvPicPr>
          <p:cNvPr id="12" name="Picture 2" descr="http://photos.prnewswire.com/prnvar/20140206/DC60675-b?max=16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64" y="4298954"/>
            <a:ext cx="2449423" cy="173998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74572" y="6274064"/>
            <a:ext cx="5442857" cy="471981"/>
          </a:xfrm>
          <a:prstGeom prst="rect">
            <a:avLst/>
          </a:prstGeom>
          <a:solidFill>
            <a:srgbClr val="D2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dirty="0">
                <a:solidFill>
                  <a:srgbClr val="273671"/>
                </a:solidFill>
              </a:rPr>
              <a:t>AMERICAN FEDERATION OF GOVERNMENT EMPLOYEES, AFL-CIO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 &amp; NEGOTIATIONS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62700"/>
            <a:ext cx="12192000" cy="88900"/>
          </a:xfrm>
          <a:prstGeom prst="rect">
            <a:avLst/>
          </a:prstGeom>
          <a:solidFill>
            <a:srgbClr val="FD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346959"/>
            <a:ext cx="10759440" cy="3276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/>
              <a:t>How could the bargaining process be improved by applying </a:t>
            </a:r>
            <a:r>
              <a:rPr lang="en-US" sz="5400" b="1" i="1" dirty="0"/>
              <a:t>stasis theory</a:t>
            </a:r>
            <a:r>
              <a:rPr lang="en-US" sz="5400" i="1" dirty="0"/>
              <a:t>?</a:t>
            </a:r>
          </a:p>
          <a:p>
            <a:pPr marL="0" indent="0" algn="ctr">
              <a:buNone/>
            </a:pP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599565"/>
            <a:ext cx="1184148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3399"/>
                </a:solidFill>
                <a:cs typeface="Arial" panose="020B0604020202020204" pitchFamily="34" charset="0"/>
              </a:rPr>
              <a:t>Techniques, Tactics &amp; Strategies</a:t>
            </a:r>
            <a:br>
              <a:rPr lang="en-US" sz="7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62700"/>
            <a:ext cx="12192000" cy="88900"/>
          </a:xfrm>
          <a:prstGeom prst="rect">
            <a:avLst/>
          </a:prstGeom>
          <a:solidFill>
            <a:srgbClr val="FD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6" descr="Image result for AFGE confer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8" descr="Image result for AFGE conferen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8963" t="20334" r="18262"/>
          <a:stretch/>
        </p:blipFill>
        <p:spPr>
          <a:xfrm>
            <a:off x="711431" y="3710143"/>
            <a:ext cx="2580201" cy="17496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06" y="176810"/>
            <a:ext cx="2667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10939"/>
          <a:stretch/>
        </p:blipFill>
        <p:spPr>
          <a:xfrm>
            <a:off x="5846049" y="3748573"/>
            <a:ext cx="2739517" cy="17457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31" y="3689354"/>
            <a:ext cx="4889430" cy="1804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4617" y="3710144"/>
            <a:ext cx="2682031" cy="17842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History and 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037320" cy="4351338"/>
          </a:xfrm>
        </p:spPr>
        <p:txBody>
          <a:bodyPr>
            <a:normAutofit/>
          </a:bodyPr>
          <a:lstStyle/>
          <a:p>
            <a:pPr marL="857250" lvl="1" indent="-457200">
              <a:defRPr/>
            </a:pPr>
            <a:r>
              <a:rPr lang="en-US" sz="2800" dirty="0"/>
              <a:t>Developed in Ancient Greece and Rome</a:t>
            </a:r>
          </a:p>
          <a:p>
            <a:pPr marL="857250" lvl="1" indent="-457200">
              <a:defRPr/>
            </a:pPr>
            <a:r>
              <a:rPr lang="en-US" sz="2800" dirty="0"/>
              <a:t>Four core elements:</a:t>
            </a:r>
          </a:p>
          <a:p>
            <a:pPr marL="1314450" lvl="2" indent="-457200">
              <a:defRPr/>
            </a:pPr>
            <a:r>
              <a:rPr lang="en-US" sz="2800" b="1" dirty="0"/>
              <a:t>Facts</a:t>
            </a:r>
            <a:r>
              <a:rPr lang="en-US" sz="2800" dirty="0"/>
              <a:t>: what happened</a:t>
            </a:r>
          </a:p>
          <a:p>
            <a:pPr marL="1314450" lvl="2" indent="-457200">
              <a:defRPr/>
            </a:pPr>
            <a:r>
              <a:rPr lang="en-US" sz="2800" b="1" dirty="0"/>
              <a:t>Definition</a:t>
            </a:r>
            <a:r>
              <a:rPr lang="en-US" sz="2800" dirty="0"/>
              <a:t>: meaning or nature of the issue</a:t>
            </a:r>
          </a:p>
          <a:p>
            <a:pPr marL="1314450" lvl="2" indent="-457200">
              <a:defRPr/>
            </a:pPr>
            <a:r>
              <a:rPr lang="en-US" sz="2800" b="1" dirty="0"/>
              <a:t>Quality</a:t>
            </a:r>
            <a:r>
              <a:rPr lang="en-US" sz="2800" dirty="0"/>
              <a:t>: seriousness of the issue</a:t>
            </a:r>
          </a:p>
          <a:p>
            <a:pPr marL="1314450" lvl="2" indent="-457200">
              <a:defRPr/>
            </a:pPr>
            <a:r>
              <a:rPr lang="en-US" sz="2800" b="1" dirty="0"/>
              <a:t>Policy</a:t>
            </a:r>
            <a:r>
              <a:rPr lang="en-US" sz="2800" dirty="0"/>
              <a:t>: plan of action</a:t>
            </a:r>
          </a:p>
          <a:p>
            <a:pPr marL="857250" lvl="1" indent="-457200">
              <a:defRPr/>
            </a:pPr>
            <a:r>
              <a:rPr lang="en-US" sz="2800" dirty="0"/>
              <a:t>Where exactly do we disagree?</a:t>
            </a:r>
          </a:p>
          <a:p>
            <a:pPr marL="857250" lvl="1" indent="-457200">
              <a:defRPr/>
            </a:pPr>
            <a:r>
              <a:rPr lang="en-US" sz="2800" dirty="0"/>
              <a:t>Goal is to avoid people talking past one another</a:t>
            </a:r>
          </a:p>
          <a:p>
            <a:pPr marL="857250" lvl="1" indent="-457200"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542229" cy="4351338"/>
          </a:xfrm>
        </p:spPr>
        <p:txBody>
          <a:bodyPr>
            <a:normAutofit lnSpcReduction="10000"/>
          </a:bodyPr>
          <a:lstStyle/>
          <a:p>
            <a:pPr marL="857250" lvl="1" indent="-457200">
              <a:defRPr/>
            </a:pPr>
            <a:r>
              <a:rPr lang="en-US" sz="2800" dirty="0"/>
              <a:t>Did something happen?</a:t>
            </a:r>
          </a:p>
          <a:p>
            <a:pPr marL="857250" lvl="1" indent="-457200">
              <a:defRPr/>
            </a:pPr>
            <a:r>
              <a:rPr lang="en-US" sz="2800" dirty="0"/>
              <a:t>What are the facts?</a:t>
            </a:r>
          </a:p>
          <a:p>
            <a:pPr marL="857250" lvl="1" indent="-457200">
              <a:defRPr/>
            </a:pPr>
            <a:r>
              <a:rPr lang="en-US" sz="2800" dirty="0"/>
              <a:t>Is there a problem/issue?</a:t>
            </a:r>
          </a:p>
          <a:p>
            <a:pPr marL="857250" lvl="1" indent="-457200">
              <a:defRPr/>
            </a:pPr>
            <a:r>
              <a:rPr lang="en-US" sz="2800" dirty="0"/>
              <a:t>How did it begin/what are its causes?</a:t>
            </a:r>
          </a:p>
          <a:p>
            <a:pPr marL="857250" lvl="1" indent="-457200">
              <a:defRPr/>
            </a:pPr>
            <a:r>
              <a:rPr lang="en-US" sz="2800" dirty="0"/>
              <a:t>What changed to create the problem/issue?</a:t>
            </a:r>
          </a:p>
          <a:p>
            <a:pPr marL="857250" lvl="1" indent="-457200">
              <a:defRPr/>
            </a:pPr>
            <a:r>
              <a:rPr lang="en-US" sz="2800" dirty="0"/>
              <a:t>Can it be changed?</a:t>
            </a:r>
          </a:p>
          <a:p>
            <a:pPr marL="857250" lvl="1" indent="-457200">
              <a:defRPr/>
            </a:pPr>
            <a:r>
              <a:rPr lang="en-US" sz="2800" dirty="0"/>
              <a:t>Where did we obtain our data, are the sources reliable?</a:t>
            </a:r>
          </a:p>
          <a:p>
            <a:pPr marL="857250" lvl="1" indent="-457200">
              <a:defRPr/>
            </a:pPr>
            <a:r>
              <a:rPr lang="en-US" sz="2800" dirty="0"/>
              <a:t>How do we know the sources are reliable?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77" y="1123542"/>
            <a:ext cx="2743200" cy="411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99169" cy="4351338"/>
          </a:xfrm>
        </p:spPr>
        <p:txBody>
          <a:bodyPr/>
          <a:lstStyle/>
          <a:p>
            <a:pPr marL="857250" lvl="1" indent="-457200">
              <a:defRPr/>
            </a:pPr>
            <a:r>
              <a:rPr lang="en-US" sz="2800" dirty="0"/>
              <a:t>What is the nature of the problem/issue?</a:t>
            </a:r>
          </a:p>
          <a:p>
            <a:pPr marL="857250" lvl="1" indent="-457200">
              <a:defRPr/>
            </a:pPr>
            <a:r>
              <a:rPr lang="en-US" sz="2800" dirty="0"/>
              <a:t>What exactly is the problem/issue?</a:t>
            </a:r>
          </a:p>
          <a:p>
            <a:pPr marL="857250" lvl="1" indent="-457200">
              <a:defRPr/>
            </a:pPr>
            <a:r>
              <a:rPr lang="en-US" sz="2800" dirty="0"/>
              <a:t>What kind of problem/issue is it?</a:t>
            </a:r>
          </a:p>
          <a:p>
            <a:pPr marL="857250" lvl="1" indent="-457200">
              <a:defRPr/>
            </a:pPr>
            <a:r>
              <a:rPr lang="en-US" sz="2800" dirty="0"/>
              <a:t>Is it part of a broader class of things or events?</a:t>
            </a:r>
          </a:p>
          <a:p>
            <a:pPr marL="857250" lvl="1" indent="-457200">
              <a:defRPr/>
            </a:pPr>
            <a:r>
              <a:rPr lang="en-US" sz="2800" dirty="0"/>
              <a:t>What are its parts and how are they related?</a:t>
            </a:r>
          </a:p>
          <a:p>
            <a:pPr marL="857250" lvl="1" indent="-457200">
              <a:defRPr/>
            </a:pPr>
            <a:r>
              <a:rPr lang="en-US" sz="2800" dirty="0"/>
              <a:t>Who/what is influencing our definition of the problem/issue?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26" y="2408588"/>
            <a:ext cx="3810786" cy="25405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Quality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08570" cy="4351338"/>
          </a:xfrm>
        </p:spPr>
        <p:txBody>
          <a:bodyPr/>
          <a:lstStyle/>
          <a:p>
            <a:pPr marL="857250" lvl="1" indent="-457200">
              <a:defRPr/>
            </a:pPr>
            <a:r>
              <a:rPr lang="en-US" sz="2800" dirty="0"/>
              <a:t>Is the issue a good thing or a bad thing?</a:t>
            </a:r>
          </a:p>
          <a:p>
            <a:pPr marL="857250" lvl="1" indent="-457200">
              <a:defRPr/>
            </a:pPr>
            <a:r>
              <a:rPr lang="en-US" sz="2800" dirty="0"/>
              <a:t>How serious is the problem/issue?</a:t>
            </a:r>
          </a:p>
          <a:p>
            <a:pPr marL="857250" lvl="1" indent="-457200">
              <a:defRPr/>
            </a:pPr>
            <a:r>
              <a:rPr lang="en-US" sz="2800" dirty="0"/>
              <a:t>Whom might it affect (stakeholders)?</a:t>
            </a:r>
          </a:p>
          <a:p>
            <a:pPr marL="857250" lvl="1" indent="-457200">
              <a:defRPr/>
            </a:pPr>
            <a:r>
              <a:rPr lang="en-US" sz="2800" dirty="0"/>
              <a:t>What happens if we do nothing?</a:t>
            </a:r>
          </a:p>
          <a:p>
            <a:pPr marL="857250" lvl="1" indent="-457200">
              <a:defRPr/>
            </a:pPr>
            <a:r>
              <a:rPr lang="en-US" sz="2800" dirty="0"/>
              <a:t>What are the costs of solving the problem/issue?</a:t>
            </a:r>
          </a:p>
          <a:p>
            <a:pPr marL="857250" lvl="1" indent="-457200">
              <a:defRPr/>
            </a:pPr>
            <a:r>
              <a:rPr lang="en-US" sz="2800" dirty="0"/>
              <a:t>Who or what is influencing our determination on how serious the issue is?</a:t>
            </a:r>
          </a:p>
          <a:p>
            <a:pPr marL="400050" lvl="1" indent="0">
              <a:buNone/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Policy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08570" cy="4351338"/>
          </a:xfrm>
        </p:spPr>
        <p:txBody>
          <a:bodyPr/>
          <a:lstStyle/>
          <a:p>
            <a:pPr marL="857250" lvl="1" indent="-457200">
              <a:defRPr/>
            </a:pPr>
            <a:r>
              <a:rPr lang="en-US" sz="2800" dirty="0"/>
              <a:t>Should action be taken?</a:t>
            </a:r>
          </a:p>
          <a:p>
            <a:pPr marL="857250" lvl="1" indent="-457200">
              <a:defRPr/>
            </a:pPr>
            <a:r>
              <a:rPr lang="en-US" sz="2800" dirty="0"/>
              <a:t>Who should be involved in helping solve the problem/address the issue?</a:t>
            </a:r>
          </a:p>
          <a:p>
            <a:pPr marL="857250" lvl="1" indent="-457200">
              <a:defRPr/>
            </a:pPr>
            <a:r>
              <a:rPr lang="en-US" sz="2800" dirty="0"/>
              <a:t>What should be done about the problem?</a:t>
            </a:r>
          </a:p>
          <a:p>
            <a:pPr marL="857250" lvl="1" indent="-457200">
              <a:defRPr/>
            </a:pPr>
            <a:r>
              <a:rPr lang="en-US" sz="2800" dirty="0"/>
              <a:t>What needs to happen to solve this problem/address this issue?</a:t>
            </a:r>
          </a:p>
          <a:p>
            <a:pPr marL="857250" lvl="1" indent="-457200">
              <a:defRPr/>
            </a:pPr>
            <a:r>
              <a:rPr lang="en-US" sz="2800" dirty="0"/>
              <a:t>Who/what is influencing our determination of what to do about this problem/issue?</a:t>
            </a:r>
          </a:p>
          <a:p>
            <a:pPr marL="857250" lvl="1" indent="-457200">
              <a:defRPr/>
            </a:pPr>
            <a:r>
              <a:rPr lang="en-US" sz="2800" dirty="0"/>
              <a:t>How/why are these sources influencing our decision?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192" y="1824718"/>
            <a:ext cx="2857500" cy="192405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9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08570" cy="4351338"/>
          </a:xfrm>
        </p:spPr>
        <p:txBody>
          <a:bodyPr/>
          <a:lstStyle/>
          <a:p>
            <a:pPr marL="400050" lvl="1" indent="0">
              <a:buNone/>
              <a:defRPr/>
            </a:pPr>
            <a:r>
              <a:rPr lang="en-US" sz="2800" dirty="0"/>
              <a:t>Tina’s grievance:</a:t>
            </a:r>
          </a:p>
          <a:p>
            <a:pPr marL="400050" lvl="1" indent="0">
              <a:buNone/>
              <a:defRPr/>
            </a:pPr>
            <a:endParaRPr lang="en-US" sz="1800" dirty="0"/>
          </a:p>
          <a:p>
            <a:pPr marL="857250" lvl="1" indent="-457200">
              <a:defRPr/>
            </a:pPr>
            <a:r>
              <a:rPr lang="en-US" sz="2800" u="sng" dirty="0"/>
              <a:t>Fact</a:t>
            </a:r>
            <a:r>
              <a:rPr lang="en-US" sz="2800" dirty="0"/>
              <a:t>: Tina has been late three times this week. </a:t>
            </a:r>
            <a:r>
              <a:rPr lang="en-US" sz="2800" i="1" dirty="0"/>
              <a:t>Union and Agency agree – stasis.</a:t>
            </a:r>
          </a:p>
          <a:p>
            <a:pPr lvl="1" indent="-285750">
              <a:defRPr/>
            </a:pPr>
            <a:endParaRPr lang="en-US" sz="1800" i="1" dirty="0"/>
          </a:p>
          <a:p>
            <a:pPr marL="857250" lvl="1" indent="-457200">
              <a:defRPr/>
            </a:pPr>
            <a:r>
              <a:rPr lang="en-US" sz="2800" u="sng" dirty="0"/>
              <a:t>Definition</a:t>
            </a:r>
            <a:r>
              <a:rPr lang="en-US" sz="2800" dirty="0"/>
              <a:t>: Late arrival is a violation of the personnel policy.</a:t>
            </a:r>
            <a:r>
              <a:rPr lang="en-US" sz="2800" i="1" dirty="0"/>
              <a:t> Union and Agency agree – stasis.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24" r="1908" b="22636"/>
          <a:stretch/>
        </p:blipFill>
        <p:spPr>
          <a:xfrm>
            <a:off x="8597245" y="1690688"/>
            <a:ext cx="3231767" cy="30703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Stasis Theory: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342748" cy="4351338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  <a:defRPr/>
            </a:pPr>
            <a:r>
              <a:rPr lang="en-US" sz="2800" dirty="0"/>
              <a:t>Tina’s grievance:</a:t>
            </a:r>
          </a:p>
          <a:p>
            <a:pPr marL="400050" lvl="1" indent="0">
              <a:buNone/>
              <a:defRPr/>
            </a:pPr>
            <a:endParaRPr lang="en-US" sz="1800" dirty="0"/>
          </a:p>
          <a:p>
            <a:pPr marL="857250" lvl="1" indent="-457200">
              <a:defRPr/>
            </a:pPr>
            <a:r>
              <a:rPr lang="en-US" sz="2800" u="sng" dirty="0"/>
              <a:t>Quality</a:t>
            </a:r>
            <a:r>
              <a:rPr lang="en-US" sz="2800" dirty="0"/>
              <a:t>: Tina has made up the time she arrived late by staying after hours. </a:t>
            </a:r>
            <a:r>
              <a:rPr lang="en-US" sz="2800" i="1" dirty="0"/>
              <a:t>Union – the issue is less serious than someone who is late without making up the time. Agency – late arrival is a serious issue and making up the time is not allowed. = </a:t>
            </a:r>
            <a:r>
              <a:rPr lang="en-US" sz="2800" b="1" i="1" dirty="0"/>
              <a:t>Core area of disagreement.</a:t>
            </a:r>
          </a:p>
          <a:p>
            <a:pPr marL="400050" lvl="1" indent="0">
              <a:buNone/>
              <a:defRPr/>
            </a:pPr>
            <a:endParaRPr lang="en-US" sz="1800" b="1" i="1" dirty="0"/>
          </a:p>
          <a:p>
            <a:pPr marL="857250" lvl="1" indent="-457200">
              <a:defRPr/>
            </a:pPr>
            <a:r>
              <a:rPr lang="en-US" sz="2800" u="sng" dirty="0"/>
              <a:t>Policy</a:t>
            </a:r>
            <a:r>
              <a:rPr lang="en-US" sz="2800" dirty="0"/>
              <a:t>: What discipline will Tina be given? </a:t>
            </a:r>
            <a:r>
              <a:rPr lang="en-US" sz="2800" i="1" dirty="0"/>
              <a:t>Union and Agency agree that the policy book states that discipline for tardiness should be reasonable based on the seriousness of the offense </a:t>
            </a:r>
            <a:r>
              <a:rPr lang="en-US" sz="2800" b="1" i="1" dirty="0"/>
              <a:t>= stasis</a:t>
            </a:r>
            <a:r>
              <a:rPr lang="en-US" sz="2800" i="1" dirty="0"/>
              <a:t>.</a:t>
            </a:r>
            <a:endParaRPr lang="en-US" sz="2800" dirty="0"/>
          </a:p>
          <a:p>
            <a:pPr marL="400050" lvl="1" indent="0">
              <a:buNone/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400799"/>
            <a:ext cx="12192000" cy="467591"/>
          </a:xfrm>
          <a:prstGeom prst="rect">
            <a:avLst/>
          </a:prstGeom>
          <a:solidFill>
            <a:srgbClr val="25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" y="5751491"/>
            <a:ext cx="475212" cy="957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compass1.org/wp-content/uploads/2011/06/shutterstock_2805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12" y="-27576377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on workplace ma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4" descr="Image result for union workplace map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1501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7F36-6D23-4C39-A2C3-D58391D75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1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GE Power Point Template" id="{A12034AD-029F-47A4-B0A6-C24DD15AFD80}" vid="{F27EBA32-BFE2-4039-BC76-9821B84C7C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509</Words>
  <Application>Microsoft Office PowerPoint</Application>
  <PresentationFormat>Widescreen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Module 3: Techniques, Tactics &amp; Strategies</vt:lpstr>
      <vt:lpstr>Techniques, Tactics &amp; Strategies Stasis Theory</vt:lpstr>
      <vt:lpstr>Stasis Theory: History and Background</vt:lpstr>
      <vt:lpstr>Stasis Theory: Facts</vt:lpstr>
      <vt:lpstr>Stasis Theory: Definition</vt:lpstr>
      <vt:lpstr>Stasis Theory: Quality</vt:lpstr>
      <vt:lpstr>Stasis Theory: Policy</vt:lpstr>
      <vt:lpstr>Stasis Theory: Example</vt:lpstr>
      <vt:lpstr>Stasis Theory: Example</vt:lpstr>
      <vt:lpstr>STASIS THEORY &amp; NEGOTIATIONS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Neun</dc:creator>
  <cp:lastModifiedBy>Megan Fissel</cp:lastModifiedBy>
  <cp:revision>7</cp:revision>
  <cp:lastPrinted>2017-06-05T20:43:14Z</cp:lastPrinted>
  <dcterms:created xsi:type="dcterms:W3CDTF">2017-01-04T19:41:41Z</dcterms:created>
  <dcterms:modified xsi:type="dcterms:W3CDTF">2017-06-13T19:19:55Z</dcterms:modified>
</cp:coreProperties>
</file>